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8" r:id="rId10"/>
    <p:sldId id="262" r:id="rId11"/>
    <p:sldId id="263" r:id="rId12"/>
    <p:sldId id="264" r:id="rId13"/>
    <p:sldId id="269" r:id="rId14"/>
    <p:sldId id="265" r:id="rId15"/>
    <p:sldId id="270" r:id="rId16"/>
    <p:sldId id="271" r:id="rId17"/>
  </p:sldIdLst>
  <p:sldSz cx="14630400" cy="8229600"/>
  <p:notesSz cx="8229600" cy="146304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Epilogue" panose="020B0604020202020204" charset="0"/>
      <p:regular r:id="rId23"/>
    </p:embeddedFont>
    <p:embeddedFont>
      <p:font typeface="Fraunces Medium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92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9EE12-4E0A-9BF9-7918-11F204CBD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EFA52-25B2-A4ED-2F11-601CACB10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FDCD9-F476-ADC2-F56B-C0008403C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C81C5-0889-BCED-1708-96C3E551F8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54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9361B-55C7-2624-08E3-BBFA362C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1C0BA-9B48-06F8-3487-59E894421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6C877-7E3E-A188-EE68-556E40553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4F649-74D3-E3BF-3923-B2195606C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51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F07E4-6A18-622D-928F-BD674370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02BB1-17CB-CAE5-0D79-3830142492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3DF6D-DF6A-9540-35FB-76F0AA8634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4AC01-6124-BF05-9A50-11AD583C2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7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D22D4-99D5-5DE5-8C85-E942F225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19CF0-D19F-6001-953B-7F70DD5B26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C806E-9706-DC2C-26EC-0A509C6CB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9C500-77EF-C6D3-5E56-734683D54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36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69027-2E7A-1A23-5A4B-214A76B3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DEC5B-8F26-2091-3F2F-82CF5A93A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86CA5-0886-A540-82C1-8EF0128A2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D02F0-88CA-0EA9-BDC9-09F6F71E0C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27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84FD0-78E2-1883-739A-A6838FA06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31709-70E7-BA27-AFD7-83D472321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D4EF6-2A64-8ED1-DF18-86903D58C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51897-A2A1-3361-9298-D9A3389FE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8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pratikmendon/21-Day-SQL-Challenge-IDC" TargetMode="External"/><Relationship Id="rId5" Type="http://schemas.openxmlformats.org/officeDocument/2006/relationships/image" Target="../media/image45.png"/><Relationship Id="rId4" Type="http://schemas.openxmlformats.org/officeDocument/2006/relationships/hyperlink" Target="https://www.linkedin.com/in/pratik-mend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8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SQL Murder Mystery: Solving a Crime Using Data Analysis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data-driven investigation using SQL to uncover the truth behind a corporate murder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3005C-6C26-C16A-9BEC-23981DBB6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852" y="287634"/>
            <a:ext cx="1104996" cy="472481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2043E9C-9ED1-D722-0DC1-57BFAEB37005}"/>
              </a:ext>
            </a:extLst>
          </p:cNvPr>
          <p:cNvSpPr/>
          <p:nvPr/>
        </p:nvSpPr>
        <p:spPr>
          <a:xfrm>
            <a:off x="12172950" y="6403518"/>
            <a:ext cx="19684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- Pratik Mendon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328" y="418267"/>
            <a:ext cx="11754922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Query #4: Investigate Suspicious Phone Activity between 20:50 and 21:00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532328" y="1197650"/>
            <a:ext cx="6597372" cy="5825490"/>
          </a:xfrm>
          <a:prstGeom prst="roundRect">
            <a:avLst>
              <a:gd name="adj" fmla="val 1097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524828" y="1197650"/>
            <a:ext cx="6612374" cy="5825490"/>
          </a:xfrm>
          <a:prstGeom prst="roundRect">
            <a:avLst>
              <a:gd name="adj" fmla="val 392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676870" y="1311712"/>
            <a:ext cx="6308288" cy="5597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00"/>
              </a:lnSpc>
            </a:pP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1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c.caller_id</a:t>
            </a: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e1.`name` AS </a:t>
            </a:r>
            <a:r>
              <a:rPr lang="en-US" sz="11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caller_name</a:t>
            </a: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1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c.receiver_id</a:t>
            </a: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      </a:t>
            </a:r>
          </a:p>
          <a:p>
            <a:pPr>
              <a:lnSpc>
                <a:spcPts val="1900"/>
              </a:lnSpc>
            </a:pP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e2.`name` AS </a:t>
            </a:r>
            <a:r>
              <a:rPr lang="en-US" sz="11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receiver_name</a:t>
            </a: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  </a:t>
            </a:r>
            <a:r>
              <a:rPr lang="en-US" sz="11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c.call_time</a:t>
            </a: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 </a:t>
            </a:r>
            <a:r>
              <a:rPr lang="en-US" sz="11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c.duration_sec</a:t>
            </a: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</a:p>
          <a:p>
            <a:pPr>
              <a:lnSpc>
                <a:spcPts val="1900"/>
              </a:lnSpc>
            </a:pP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employees e1 LEFT JOIN calls c ON e1.employee_id = </a:t>
            </a:r>
            <a:r>
              <a:rPr lang="en-US" sz="11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c.caller_id</a:t>
            </a:r>
            <a:endParaRPr lang="en-US" sz="115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00"/>
              </a:lnSpc>
            </a:pP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 employees e2 on e2.employee_id = </a:t>
            </a:r>
            <a:r>
              <a:rPr lang="en-US" sz="11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c.receiver_id</a:t>
            </a:r>
            <a:endParaRPr lang="en-US" sz="115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00"/>
              </a:lnSpc>
            </a:pP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</a:t>
            </a:r>
            <a:r>
              <a:rPr lang="en-US" sz="11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c.call_time</a:t>
            </a:r>
            <a:r>
              <a:rPr lang="en-US" sz="11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BETWEEN "2025-10-15 20:50:00" AND "2025-10-15 21:00:00";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319" y="1197650"/>
            <a:ext cx="6597372" cy="659737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8319" y="7966115"/>
            <a:ext cx="1901428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Pattern Analysis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08319" y="8355806"/>
            <a:ext cx="6597372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Multiple brief calls during murder window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8319" y="8735973"/>
            <a:ext cx="6597372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Coordination or panic?</a:t>
            </a:r>
            <a:endParaRPr lang="en-US" sz="11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97AC9D-82BD-17D7-8442-3C96C8C55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68" y="3414972"/>
            <a:ext cx="6209705" cy="7049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766" y="483751"/>
            <a:ext cx="10644783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Query #5: Crime Scene Evidence Match with Movements and claims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7303770" y="1272897"/>
            <a:ext cx="22860" cy="4329589"/>
          </a:xfrm>
          <a:prstGeom prst="roundRect">
            <a:avLst>
              <a:gd name="adj" fmla="val 32222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591776" y="1467624"/>
            <a:ext cx="526137" cy="22860"/>
          </a:xfrm>
          <a:prstGeom prst="roundRect">
            <a:avLst>
              <a:gd name="adj" fmla="val 32222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117913" y="1272897"/>
            <a:ext cx="394573" cy="39457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83695" y="1305818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3674626" y="1333143"/>
            <a:ext cx="27636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20:50 – Entry time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13767" y="1712238"/>
            <a:ext cx="58245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Suspect enters CEO Office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7489627" y="2511028"/>
            <a:ext cx="526137" cy="22860"/>
          </a:xfrm>
          <a:prstGeom prst="roundRect">
            <a:avLst>
              <a:gd name="adj" fmla="val 32222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117913" y="2325172"/>
            <a:ext cx="394573" cy="39457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83695" y="2358092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192095" y="2385417"/>
            <a:ext cx="241184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21:00 – Time of Death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192095" y="2764512"/>
            <a:ext cx="58245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CEO found deceased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614636" y="3418046"/>
            <a:ext cx="526137" cy="22860"/>
          </a:xfrm>
          <a:prstGeom prst="roundRect">
            <a:avLst>
              <a:gd name="adj" fmla="val 32222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117913" y="3232190"/>
            <a:ext cx="394573" cy="39457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183695" y="3265110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4194334" y="3292435"/>
            <a:ext cx="2243971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21:05 – Physical Evidence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613767" y="3671530"/>
            <a:ext cx="58245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</a:rPr>
              <a:t>Fingerprint on Desk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489627" y="4325064"/>
            <a:ext cx="526137" cy="22860"/>
          </a:xfrm>
          <a:prstGeom prst="roundRect">
            <a:avLst>
              <a:gd name="adj" fmla="val 322228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7117913" y="4139208"/>
            <a:ext cx="394573" cy="394573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7183695" y="4172129"/>
            <a:ext cx="263009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192095" y="4199453"/>
            <a:ext cx="219229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21:10 – Logs evidence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8192095" y="4578548"/>
            <a:ext cx="5824537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Keycard swipe logs mismatch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605074" y="5033962"/>
            <a:ext cx="13402866" cy="1945958"/>
          </a:xfrm>
          <a:prstGeom prst="roundRect">
            <a:avLst>
              <a:gd name="adj" fmla="val 3785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4"/>
          <p:cNvSpPr/>
          <p:nvPr/>
        </p:nvSpPr>
        <p:spPr>
          <a:xfrm>
            <a:off x="596383" y="5033962"/>
            <a:ext cx="13420249" cy="1945958"/>
          </a:xfrm>
          <a:prstGeom prst="roundRect">
            <a:avLst>
              <a:gd name="adj" fmla="val 1352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771762" y="5165406"/>
            <a:ext cx="13069491" cy="1683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e.*,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k.employee_id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es.`name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`, 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k.log_id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k.entry_time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k.exit_time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a.claim_time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a.claimed_location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FROM evidence e </a:t>
            </a:r>
          </a:p>
          <a:p>
            <a:pPr>
              <a:lnSpc>
                <a:spcPts val="2200"/>
              </a:lnSpc>
            </a:pP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keycard_logs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k ON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e.room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k.room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LEFT JOIN employees es ON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k.employee_id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es.employee_id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LEFT JOIN alibis a </a:t>
            </a:r>
          </a:p>
          <a:p>
            <a:pPr>
              <a:lnSpc>
                <a:spcPts val="2200"/>
              </a:lnSpc>
            </a:pP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ON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k.employee_id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a.employee_id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WHERE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e.found_time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BETWEEN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k.entry_time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and 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date_add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3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k.exit_time</a:t>
            </a:r>
            <a:r>
              <a:rPr lang="en-US" sz="13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interval 15 minute);</a:t>
            </a:r>
            <a:endParaRPr lang="en-US" sz="135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6EE1486-B5C6-5EB9-3881-097B02462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1" y="6230302"/>
            <a:ext cx="12879597" cy="647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764" y="491728"/>
            <a:ext cx="7155299" cy="446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Final Query: Convergence of Evidence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6110764" y="1205270"/>
            <a:ext cx="7895273" cy="4546521"/>
          </a:xfrm>
          <a:prstGeom prst="roundRect">
            <a:avLst>
              <a:gd name="adj" fmla="val 1648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01953" y="1205270"/>
            <a:ext cx="7912894" cy="6271855"/>
          </a:xfrm>
          <a:prstGeom prst="roundRect">
            <a:avLst>
              <a:gd name="adj" fmla="val 589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280309" y="1338976"/>
            <a:ext cx="7556183" cy="5985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 Findings from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keylogs</a:t>
            </a:r>
            <a:endParaRPr lang="en-US" sz="12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cte_key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(SELECT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e.`name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`, "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Keylogs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 AS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Match_Found_in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FROM employees e LEFT JOIN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keycard_logs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k ON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WHERE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k.room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"CEO Office"),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 Findings from calls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cte_calls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(SELECT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e.`name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`, "Call logs" AS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Match_Found_in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FROM employees e LEFT JOIN calls c ON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c.caller_id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WHERE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c.call_time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BETWEEN "2025-10-15 20:30:00" AND "2025-10-15 21:10:00"),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 Findings from alibis 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cte_alibis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(SELECT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e.`name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`, "Alibis" AS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Match_Found_in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FROM employees e LEFT JOIN alibis a ON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a.employee_id</a:t>
            </a:r>
            <a:endParaRPr lang="en-US" sz="12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LEFT JOIN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keycard_logs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k ON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WHERE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a.claim_time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BETWEEN "2025-10-15 20:30:00" AND "2025-10-15 21:10:00"AND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k.room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&lt;&gt;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a.claimed_location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),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-- Findings from evidence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cte_evidence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(SELECT 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e.`name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`,  "Evidence" AS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Match_Found_in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FROM employees e LEFT JOIN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keycard_logs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k ON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k.employee_id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LEFT JOIN evidence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ec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ON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k.room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ec.room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WHERE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ec.found_time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BETWEEN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k.entry_time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and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date_add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k.exit_time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interval 15 minute))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n"/>
            </a:pP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`name` AS killer FROM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cte_key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UNION SELECT `name` AS killer FROM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cte_calls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UNION SELECT `name` AS killer FROM 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cte_alibis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UNION SELECT `name` AS killer FROM </a:t>
            </a:r>
            <a:r>
              <a:rPr lang="en-US" sz="12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cte_evidence</a:t>
            </a:r>
            <a:r>
              <a:rPr lang="en-US" sz="12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FE2E3-D47D-21A8-FA7A-54ED3DCD1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9AE255B-EDC6-3F16-CF19-6694F4DBD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9655FB9-F426-7768-51A2-E290A076F197}"/>
              </a:ext>
            </a:extLst>
          </p:cNvPr>
          <p:cNvSpPr/>
          <p:nvPr/>
        </p:nvSpPr>
        <p:spPr>
          <a:xfrm>
            <a:off x="6110764" y="491728"/>
            <a:ext cx="7155299" cy="446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Culprit</a:t>
            </a:r>
            <a:endParaRPr lang="en-US" sz="28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717C59CC-95D5-CECD-A9A4-6DC3D3E2659C}"/>
              </a:ext>
            </a:extLst>
          </p:cNvPr>
          <p:cNvSpPr/>
          <p:nvPr/>
        </p:nvSpPr>
        <p:spPr>
          <a:xfrm>
            <a:off x="6110763" y="4668560"/>
            <a:ext cx="7895273" cy="1785461"/>
          </a:xfrm>
          <a:prstGeom prst="roundRect">
            <a:avLst>
              <a:gd name="adj" fmla="val 4197"/>
            </a:avLst>
          </a:prstGeom>
          <a:solidFill>
            <a:srgbClr val="181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FCB559D1-2159-375C-BC47-6FD0CA185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118" y="4917281"/>
            <a:ext cx="278725" cy="223004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3AC7FEA1-7B4D-786D-CF80-9C7A219AF8E1}"/>
              </a:ext>
            </a:extLst>
          </p:cNvPr>
          <p:cNvSpPr/>
          <p:nvPr/>
        </p:nvSpPr>
        <p:spPr>
          <a:xfrm>
            <a:off x="6746199" y="4891445"/>
            <a:ext cx="2230041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Case Closed</a:t>
            </a:r>
            <a:endParaRPr lang="en-US" sz="17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7D1D67FA-A1E1-0F50-93D1-1A6BD614108E}"/>
              </a:ext>
            </a:extLst>
          </p:cNvPr>
          <p:cNvSpPr/>
          <p:nvPr/>
        </p:nvSpPr>
        <p:spPr>
          <a:xfrm>
            <a:off x="6746199" y="5348526"/>
            <a:ext cx="7081480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All evidence points to one individual: access logs place them at the scene, alibi contradicts keycard data, phone records show suspicious activity, and physical evidence confirms presence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D00C4A-5270-F754-F232-075948A9C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763" y="1775578"/>
            <a:ext cx="4281011" cy="20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1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465" y="528280"/>
            <a:ext cx="4668917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This Project Matters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465" y="1392674"/>
            <a:ext cx="576382" cy="5763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2465" y="2209205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Complex Joins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72465" y="2624614"/>
            <a:ext cx="652260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Connecting 5 tables to build complete picture from fragmented data sources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5215" y="1392674"/>
            <a:ext cx="576382" cy="5763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5215" y="2209205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Precise Filtering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435215" y="2624614"/>
            <a:ext cx="652272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Time-based queries, location matching, threshold conditions to isolate relevant records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465" y="3623667"/>
            <a:ext cx="576382" cy="5763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2465" y="4440198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Validation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72465" y="4855607"/>
            <a:ext cx="652260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Cross-referencing claims against reality, identifying inconsistencies and contradictions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5215" y="3623667"/>
            <a:ext cx="576382" cy="5763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5215" y="4440198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Critical Thinking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435215" y="4855607"/>
            <a:ext cx="652272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Asking right questions, building logical investigation flow, connecting disparate clues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2465" y="5854660"/>
            <a:ext cx="576382" cy="5763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2465" y="6671191"/>
            <a:ext cx="283154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Timeline Reconstruction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672465" y="7086600"/>
            <a:ext cx="6522601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Ordering events chronologically to establish sequence and causation</a:t>
            </a:r>
            <a:endParaRPr lang="en-US" sz="15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35215" y="5854660"/>
            <a:ext cx="576382" cy="57638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435215" y="6671191"/>
            <a:ext cx="2401610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Insight Generation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7435215" y="7086600"/>
            <a:ext cx="6522720" cy="614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Transforming raw database records into actionable intelligence and clear conclusions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43264-9F7B-5E7D-E76A-CB3D56EB3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DDAF1CC-1538-1A2F-1CBD-0D1FB23BA3A2}"/>
              </a:ext>
            </a:extLst>
          </p:cNvPr>
          <p:cNvSpPr/>
          <p:nvPr/>
        </p:nvSpPr>
        <p:spPr>
          <a:xfrm>
            <a:off x="672465" y="528280"/>
            <a:ext cx="11995785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Special Thanks</a:t>
            </a:r>
            <a:endParaRPr lang="en-US" sz="30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AFA1A0-00B1-D7F6-4BDD-69F0D90B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047875"/>
            <a:ext cx="4076700" cy="407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1AFD23-E8C7-A2D9-9A17-53C53BFA5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348" y="2566987"/>
            <a:ext cx="4075200" cy="270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2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3E770-7ACF-A4DD-B847-0652240F0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F863CFE-3280-7DAB-7E65-3D6FFD9CE27A}"/>
              </a:ext>
            </a:extLst>
          </p:cNvPr>
          <p:cNvSpPr/>
          <p:nvPr/>
        </p:nvSpPr>
        <p:spPr>
          <a:xfrm>
            <a:off x="672465" y="528280"/>
            <a:ext cx="11995785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Fraunces Medium" pitchFamily="34" charset="0"/>
              </a:rPr>
              <a:t>Let’s Connect</a:t>
            </a:r>
            <a:endParaRPr lang="en-US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2B0F3-C497-EC72-BD76-FA92ED53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526" y="2047875"/>
            <a:ext cx="949074" cy="949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11E5A-ECF0-A0B4-6389-BE4B1C7CCED0}"/>
              </a:ext>
            </a:extLst>
          </p:cNvPr>
          <p:cNvSpPr txBox="1"/>
          <p:nvPr/>
        </p:nvSpPr>
        <p:spPr>
          <a:xfrm>
            <a:off x="5467350" y="2230024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>
                <a:solidFill>
                  <a:schemeClr val="bg2"/>
                </a:solidFill>
                <a:effectLst/>
                <a:latin typeface="-apple-system"/>
                <a:hlinkClick r:id="rId4"/>
              </a:rPr>
              <a:t>Pratik Mendon</a:t>
            </a:r>
            <a:endParaRPr lang="en-IN" sz="2800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1C90A-21ED-997E-D228-DB756B0BF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00" y="4036365"/>
            <a:ext cx="950400" cy="95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F8CB9-9BCA-DA4E-66B3-43797430FEB8}"/>
              </a:ext>
            </a:extLst>
          </p:cNvPr>
          <p:cNvSpPr txBox="1"/>
          <p:nvPr/>
        </p:nvSpPr>
        <p:spPr>
          <a:xfrm>
            <a:off x="5267325" y="4326899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hlinkClick r:id="rId6"/>
              </a:rPr>
              <a:t>Github</a:t>
            </a:r>
            <a:r>
              <a:rPr lang="en-US" sz="2800" dirty="0">
                <a:hlinkClick r:id="rId6"/>
              </a:rPr>
              <a:t> - 21 Days SQL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3186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57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Crime Scene</a:t>
            </a:r>
            <a:endParaRPr lang="en-US" sz="35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0975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Happened?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86289" y="2826841"/>
            <a:ext cx="7604284" cy="581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The CEO of TechNova Inc. has been found dead in their office on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October 15, 2025, at 9:00 PM.</a:t>
            </a:r>
          </a:p>
        </p:txBody>
      </p:sp>
      <p:sp>
        <p:nvSpPr>
          <p:cNvPr id="7" name="Text 5"/>
          <p:cNvSpPr/>
          <p:nvPr/>
        </p:nvSpPr>
        <p:spPr>
          <a:xfrm>
            <a:off x="793790" y="4402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Mission</a:t>
            </a:r>
            <a:endParaRPr lang="en-US" sz="2200" b="1" dirty="0"/>
          </a:p>
        </p:txBody>
      </p:sp>
      <p:sp>
        <p:nvSpPr>
          <p:cNvPr id="8" name="Text 6"/>
          <p:cNvSpPr/>
          <p:nvPr/>
        </p:nvSpPr>
        <p:spPr>
          <a:xfrm>
            <a:off x="793790" y="4983480"/>
            <a:ext cx="7604284" cy="664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You are the lead Data Analyst to analyze corporate databases to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the killer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2586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1586"/>
            <a:ext cx="55990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Digital Evidence Trail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282190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1028224" y="25166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70367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Keycard Logs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91429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Every door access timestamped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282190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451396" y="25166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70367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Alibis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91429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Where suspects claim they were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282190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9874568" y="25166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1734" y="270367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423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Phone Records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91429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Calls made during critical window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738449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1028224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5390" y="5159931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880140"/>
            <a:ext cx="29816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Crime Scene Evidence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37055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Physical traces left behind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351038" y="4738449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Shape 18"/>
          <p:cNvSpPr/>
          <p:nvPr/>
        </p:nvSpPr>
        <p:spPr>
          <a:xfrm>
            <a:off x="7662982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50148" y="5159931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8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Employee Database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37055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Profiles  - Roles and Department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570E5-A8A0-0DB4-A842-6DF9C7504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>
            <a:extLst>
              <a:ext uri="{FF2B5EF4-FFF2-40B4-BE49-F238E27FC236}">
                <a16:creationId xmlns:a16="http://schemas.microsoft.com/office/drawing/2014/main" id="{46A9039F-A7C3-198E-D494-BF1FE94281CF}"/>
              </a:ext>
            </a:extLst>
          </p:cNvPr>
          <p:cNvSpPr/>
          <p:nvPr/>
        </p:nvSpPr>
        <p:spPr>
          <a:xfrm>
            <a:off x="258902" y="4535031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2BE0A09-D3AD-0A8A-7D45-C8CFEC2A3A4D}"/>
              </a:ext>
            </a:extLst>
          </p:cNvPr>
          <p:cNvSpPr/>
          <p:nvPr/>
        </p:nvSpPr>
        <p:spPr>
          <a:xfrm>
            <a:off x="493336" y="476946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4E57BCD-14A2-06FC-C994-F50EC4840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02" y="4956512"/>
            <a:ext cx="306110" cy="306110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E01FD557-476D-5E9B-1927-C41BAECDEA4F}"/>
              </a:ext>
            </a:extLst>
          </p:cNvPr>
          <p:cNvSpPr/>
          <p:nvPr/>
        </p:nvSpPr>
        <p:spPr>
          <a:xfrm>
            <a:off x="493336" y="56767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Keycard Logs</a:t>
            </a:r>
            <a:endParaRPr lang="en-US" sz="22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C7090EA-0C57-DF01-925D-2EF25E4525E7}"/>
              </a:ext>
            </a:extLst>
          </p:cNvPr>
          <p:cNvSpPr/>
          <p:nvPr/>
        </p:nvSpPr>
        <p:spPr>
          <a:xfrm>
            <a:off x="493336" y="616714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Every door access timestamped</a:t>
            </a:r>
            <a:endParaRPr lang="en-US" sz="1750" dirty="0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BB3F504E-78A0-F1E5-6802-458C1A8D15B6}"/>
              </a:ext>
            </a:extLst>
          </p:cNvPr>
          <p:cNvSpPr/>
          <p:nvPr/>
        </p:nvSpPr>
        <p:spPr>
          <a:xfrm>
            <a:off x="226338" y="142875"/>
            <a:ext cx="4364712" cy="2117050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80541D24-DD1E-1E77-3F47-0EAAF598439B}"/>
              </a:ext>
            </a:extLst>
          </p:cNvPr>
          <p:cNvSpPr/>
          <p:nvPr/>
        </p:nvSpPr>
        <p:spPr>
          <a:xfrm>
            <a:off x="538282" y="26491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B3A60185-39F9-875A-B782-BFCCECAB4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448" y="451962"/>
            <a:ext cx="306110" cy="306110"/>
          </a:xfrm>
          <a:prstGeom prst="rect">
            <a:avLst/>
          </a:prstGeom>
        </p:spPr>
      </p:pic>
      <p:sp>
        <p:nvSpPr>
          <p:cNvPr id="26" name="Text 19">
            <a:extLst>
              <a:ext uri="{FF2B5EF4-FFF2-40B4-BE49-F238E27FC236}">
                <a16:creationId xmlns:a16="http://schemas.microsoft.com/office/drawing/2014/main" id="{2A6647B3-2582-3FF1-0884-52E7804AD8BE}"/>
              </a:ext>
            </a:extLst>
          </p:cNvPr>
          <p:cNvSpPr/>
          <p:nvPr/>
        </p:nvSpPr>
        <p:spPr>
          <a:xfrm>
            <a:off x="538282" y="11721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Employee Database</a:t>
            </a:r>
            <a:endParaRPr lang="en-US" sz="2200" dirty="0"/>
          </a:p>
        </p:txBody>
      </p:sp>
      <p:sp>
        <p:nvSpPr>
          <p:cNvPr id="27" name="Text 20">
            <a:extLst>
              <a:ext uri="{FF2B5EF4-FFF2-40B4-BE49-F238E27FC236}">
                <a16:creationId xmlns:a16="http://schemas.microsoft.com/office/drawing/2014/main" id="{84B89793-5BAB-6C06-AB6C-602D7EEAED28}"/>
              </a:ext>
            </a:extLst>
          </p:cNvPr>
          <p:cNvSpPr/>
          <p:nvPr/>
        </p:nvSpPr>
        <p:spPr>
          <a:xfrm>
            <a:off x="538282" y="1662589"/>
            <a:ext cx="37391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Profiles  - Roles and Department</a:t>
            </a:r>
            <a:endParaRPr lang="en-US" sz="17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98AD61E-E7DD-7C31-1607-1FEE0FD30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641" y="190241"/>
            <a:ext cx="6068272" cy="31341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EB1B10-F314-C4B8-2504-D17C26A55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398" y="4114799"/>
            <a:ext cx="8087854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1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D002-1445-3871-4C0A-7BAE89C69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">
            <a:extLst>
              <a:ext uri="{FF2B5EF4-FFF2-40B4-BE49-F238E27FC236}">
                <a16:creationId xmlns:a16="http://schemas.microsoft.com/office/drawing/2014/main" id="{A3946FFD-79FF-7D2F-4C83-EA640175B3B4}"/>
              </a:ext>
            </a:extLst>
          </p:cNvPr>
          <p:cNvSpPr/>
          <p:nvPr/>
        </p:nvSpPr>
        <p:spPr>
          <a:xfrm>
            <a:off x="187762" y="146983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D751D0A7-ED65-B4FD-89B3-7F408A6D412D}"/>
              </a:ext>
            </a:extLst>
          </p:cNvPr>
          <p:cNvSpPr/>
          <p:nvPr/>
        </p:nvSpPr>
        <p:spPr>
          <a:xfrm>
            <a:off x="422196" y="38141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FC4704F4-8D63-48F5-C79A-B2883925D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362" y="568464"/>
            <a:ext cx="306110" cy="306110"/>
          </a:xfrm>
          <a:prstGeom prst="rect">
            <a:avLst/>
          </a:prstGeom>
        </p:spPr>
      </p:pic>
      <p:sp>
        <p:nvSpPr>
          <p:cNvPr id="11" name="Text 7">
            <a:extLst>
              <a:ext uri="{FF2B5EF4-FFF2-40B4-BE49-F238E27FC236}">
                <a16:creationId xmlns:a16="http://schemas.microsoft.com/office/drawing/2014/main" id="{5B8C6D62-EE2C-51FE-EE44-D72DDA23369D}"/>
              </a:ext>
            </a:extLst>
          </p:cNvPr>
          <p:cNvSpPr/>
          <p:nvPr/>
        </p:nvSpPr>
        <p:spPr>
          <a:xfrm>
            <a:off x="422196" y="1288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Alibis</a:t>
            </a:r>
            <a:endParaRPr lang="en-US" sz="22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60783B04-BB93-F36D-AFE2-47E67961ACD9}"/>
              </a:ext>
            </a:extLst>
          </p:cNvPr>
          <p:cNvSpPr/>
          <p:nvPr/>
        </p:nvSpPr>
        <p:spPr>
          <a:xfrm>
            <a:off x="422196" y="177909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Where suspects claim they were</a:t>
            </a:r>
            <a:endParaRPr lang="en-US" sz="1750" dirty="0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AA4D63D0-B73D-C163-5477-EA064ECBE993}"/>
              </a:ext>
            </a:extLst>
          </p:cNvPr>
          <p:cNvSpPr/>
          <p:nvPr/>
        </p:nvSpPr>
        <p:spPr>
          <a:xfrm>
            <a:off x="187762" y="2834640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4610EFBB-FF2A-8048-05F1-CA792F4496A7}"/>
              </a:ext>
            </a:extLst>
          </p:cNvPr>
          <p:cNvSpPr/>
          <p:nvPr/>
        </p:nvSpPr>
        <p:spPr>
          <a:xfrm>
            <a:off x="422197" y="306907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3728EFBD-9568-EB22-3302-15B22193D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363" y="3256121"/>
            <a:ext cx="306110" cy="306110"/>
          </a:xfrm>
          <a:prstGeom prst="rect">
            <a:avLst/>
          </a:prstGeom>
        </p:spPr>
      </p:pic>
      <p:sp>
        <p:nvSpPr>
          <p:cNvPr id="16" name="Text 11">
            <a:extLst>
              <a:ext uri="{FF2B5EF4-FFF2-40B4-BE49-F238E27FC236}">
                <a16:creationId xmlns:a16="http://schemas.microsoft.com/office/drawing/2014/main" id="{C3CD20F9-D778-4AEE-018E-750F5AD9FA2B}"/>
              </a:ext>
            </a:extLst>
          </p:cNvPr>
          <p:cNvSpPr/>
          <p:nvPr/>
        </p:nvSpPr>
        <p:spPr>
          <a:xfrm>
            <a:off x="422197" y="3976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Phone Records</a:t>
            </a:r>
            <a:endParaRPr lang="en-US" sz="22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9BD88879-098D-BF36-76EF-C17B5521F06B}"/>
              </a:ext>
            </a:extLst>
          </p:cNvPr>
          <p:cNvSpPr/>
          <p:nvPr/>
        </p:nvSpPr>
        <p:spPr>
          <a:xfrm>
            <a:off x="422197" y="446674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Calls made during critical window</a:t>
            </a:r>
            <a:endParaRPr lang="en-US" sz="1750" dirty="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B028E625-67BC-FCCA-937E-B5CB638C69D8}"/>
              </a:ext>
            </a:extLst>
          </p:cNvPr>
          <p:cNvSpPr/>
          <p:nvPr/>
        </p:nvSpPr>
        <p:spPr>
          <a:xfrm>
            <a:off x="187763" y="5419547"/>
            <a:ext cx="4269938" cy="2229445"/>
          </a:xfrm>
          <a:prstGeom prst="roundRect">
            <a:avLst>
              <a:gd name="adj" fmla="val 427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08A16E1B-AA63-1903-788E-1D716A5D75B3}"/>
              </a:ext>
            </a:extLst>
          </p:cNvPr>
          <p:cNvSpPr/>
          <p:nvPr/>
        </p:nvSpPr>
        <p:spPr>
          <a:xfrm>
            <a:off x="422196" y="5653981"/>
            <a:ext cx="504996" cy="680442"/>
          </a:xfrm>
          <a:prstGeom prst="roundRect">
            <a:avLst>
              <a:gd name="adj" fmla="val 1343698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DD2CAA5F-838D-76CA-BA85-B3237BA722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362" y="5841029"/>
            <a:ext cx="227182" cy="306110"/>
          </a:xfrm>
          <a:prstGeom prst="rect">
            <a:avLst/>
          </a:prstGeom>
        </p:spPr>
      </p:pic>
      <p:sp>
        <p:nvSpPr>
          <p:cNvPr id="21" name="Text 15">
            <a:extLst>
              <a:ext uri="{FF2B5EF4-FFF2-40B4-BE49-F238E27FC236}">
                <a16:creationId xmlns:a16="http://schemas.microsoft.com/office/drawing/2014/main" id="{D06E0C54-384F-0500-F340-30CDCBD5B1FA}"/>
              </a:ext>
            </a:extLst>
          </p:cNvPr>
          <p:cNvSpPr/>
          <p:nvPr/>
        </p:nvSpPr>
        <p:spPr>
          <a:xfrm>
            <a:off x="422196" y="6561238"/>
            <a:ext cx="22128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Crime Scene Evidence</a:t>
            </a:r>
            <a:endParaRPr lang="en-US" sz="2200" dirty="0"/>
          </a:p>
        </p:txBody>
      </p:sp>
      <p:sp>
        <p:nvSpPr>
          <p:cNvPr id="22" name="Text 16">
            <a:extLst>
              <a:ext uri="{FF2B5EF4-FFF2-40B4-BE49-F238E27FC236}">
                <a16:creationId xmlns:a16="http://schemas.microsoft.com/office/drawing/2014/main" id="{0F7D00B0-8F72-2429-B4F2-CB3FCCE66475}"/>
              </a:ext>
            </a:extLst>
          </p:cNvPr>
          <p:cNvSpPr/>
          <p:nvPr/>
        </p:nvSpPr>
        <p:spPr>
          <a:xfrm>
            <a:off x="422196" y="7051656"/>
            <a:ext cx="44077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Physical traces left behind</a:t>
            </a:r>
            <a:endParaRPr lang="en-US" sz="17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FFF8C9-FC4D-8D86-6031-17968E79A4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3189" y="254879"/>
            <a:ext cx="5887272" cy="15242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5AF81A-B8E7-C711-24FC-A9C886A6AA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189" y="2816005"/>
            <a:ext cx="6249272" cy="17337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DF395E-3A96-2B11-577A-45CB0A7CCC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0201" y="5847339"/>
            <a:ext cx="7325747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30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6886"/>
            <a:ext cx="640580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Investigation Framework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32534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Identify Access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7972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Who entered the CEO's office near 21:00?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132534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Verify Alibis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7972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Cross-check claimed locations with logs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7774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132534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3306842"/>
            <a:ext cx="34585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Analyze Communications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797260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Examine calls between 20:50–21:00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274945"/>
            <a:ext cx="6407944" cy="3048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Match Evidence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93967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Connect physical traces to suspects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1990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274945"/>
            <a:ext cx="6407944" cy="3048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4492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Converge Data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93967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 the suspect who can't be cleared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96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474" y="3256955"/>
            <a:ext cx="9358551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Query #1: Where and When the Crime happened?</a:t>
            </a:r>
            <a:endParaRPr lang="en-US" sz="3350" dirty="0"/>
          </a:p>
        </p:txBody>
      </p:sp>
      <p:sp>
        <p:nvSpPr>
          <p:cNvPr id="9" name="Shape 6"/>
          <p:cNvSpPr/>
          <p:nvPr/>
        </p:nvSpPr>
        <p:spPr>
          <a:xfrm>
            <a:off x="223480" y="4033005"/>
            <a:ext cx="5269587" cy="3053953"/>
          </a:xfrm>
          <a:prstGeom prst="roundRect">
            <a:avLst>
              <a:gd name="adj" fmla="val 2937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212885" y="4033005"/>
            <a:ext cx="5483066" cy="3053953"/>
          </a:xfrm>
          <a:prstGeom prst="roundRect">
            <a:avLst>
              <a:gd name="adj" fmla="val 1049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26363" y="4193144"/>
            <a:ext cx="5269587" cy="2733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 room AS </a:t>
            </a:r>
            <a:r>
              <a:rPr lang="en-US" sz="16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crime_scene</a:t>
            </a:r>
            <a:r>
              <a:rPr lang="en-US" sz="16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  </a:t>
            </a:r>
          </a:p>
          <a:p>
            <a:pPr>
              <a:lnSpc>
                <a:spcPts val="2650"/>
              </a:lnSpc>
            </a:pPr>
            <a:r>
              <a:rPr lang="en-US" sz="16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found_time</a:t>
            </a:r>
            <a:r>
              <a:rPr lang="en-US" sz="16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6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time_discovered</a:t>
            </a:r>
            <a:r>
              <a:rPr lang="en-US" sz="16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  </a:t>
            </a:r>
          </a:p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`description`</a:t>
            </a:r>
          </a:p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evidence WHERE room = 'CEO Office’</a:t>
            </a:r>
          </a:p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ORDER BY </a:t>
            </a:r>
            <a:r>
              <a:rPr lang="en-US" sz="16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found_time</a:t>
            </a:r>
            <a:r>
              <a:rPr lang="en-US" sz="16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BEBB99-E09D-D5D9-0617-32391F01D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006" y="4983517"/>
            <a:ext cx="6001588" cy="9621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331"/>
            <a:ext cx="113124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Query #2: Analyze who accessed critical areas at the time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760934"/>
            <a:ext cx="13042821" cy="3606165"/>
          </a:xfrm>
          <a:prstGeom prst="roundRect">
            <a:avLst>
              <a:gd name="adj" fmla="val 2642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82479" y="1760934"/>
            <a:ext cx="13065443" cy="3606165"/>
          </a:xfrm>
          <a:prstGeom prst="roundRect">
            <a:avLst>
              <a:gd name="adj" fmla="val 944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09293" y="1930956"/>
            <a:ext cx="1261181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e.`name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`, 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k.log_id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k.room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k.entry_time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k.exit_time</a:t>
            </a:r>
            <a:endParaRPr lang="en-US" sz="175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employees e JOIN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keycard_logs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k ON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e.employee_id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k.employee_id</a:t>
            </a:r>
            <a:endParaRPr lang="en-US" sz="175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WHERE room = "CEO Office" AND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entry_time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BETWEEN "2025-10-15 20:30:00" AND "2025-10-15 21:10:00";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24271" y="5782152"/>
            <a:ext cx="11801712" cy="1866900"/>
          </a:xfrm>
          <a:prstGeom prst="roundRect">
            <a:avLst>
              <a:gd name="adj" fmla="val 7837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93790" y="5782152"/>
            <a:ext cx="121920" cy="186690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173005" y="6039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73005" y="6529865"/>
            <a:ext cx="84526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Who entered the CEO’s Office close to the time of the murder?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57EC48-1FD1-82BC-9150-A77694E8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23" y="3564015"/>
            <a:ext cx="9283302" cy="9603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B6507-E9B2-96D9-B4DA-3CCBC6D3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5FEEEC-756E-E585-0E25-8E0BE39AC66F}"/>
              </a:ext>
            </a:extLst>
          </p:cNvPr>
          <p:cNvSpPr/>
          <p:nvPr/>
        </p:nvSpPr>
        <p:spPr>
          <a:xfrm>
            <a:off x="793790" y="740331"/>
            <a:ext cx="113124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Query #3: Cross check Alibis with Actual logs</a:t>
            </a:r>
            <a:endParaRPr lang="en-US" sz="35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8A7AAAB0-4F74-E986-E2F4-84435A1B5577}"/>
              </a:ext>
            </a:extLst>
          </p:cNvPr>
          <p:cNvSpPr/>
          <p:nvPr/>
        </p:nvSpPr>
        <p:spPr>
          <a:xfrm>
            <a:off x="793790" y="1760934"/>
            <a:ext cx="13042821" cy="3606165"/>
          </a:xfrm>
          <a:prstGeom prst="roundRect">
            <a:avLst>
              <a:gd name="adj" fmla="val 2642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7437EE-D40F-96E0-9D56-A2D90A2CCCCE}"/>
              </a:ext>
            </a:extLst>
          </p:cNvPr>
          <p:cNvSpPr/>
          <p:nvPr/>
        </p:nvSpPr>
        <p:spPr>
          <a:xfrm>
            <a:off x="782479" y="1760934"/>
            <a:ext cx="13065443" cy="3606165"/>
          </a:xfrm>
          <a:prstGeom prst="roundRect">
            <a:avLst>
              <a:gd name="adj" fmla="val 944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3E8CAA1-5D28-0ED5-75A5-9F463BF522FF}"/>
              </a:ext>
            </a:extLst>
          </p:cNvPr>
          <p:cNvSpPr/>
          <p:nvPr/>
        </p:nvSpPr>
        <p:spPr>
          <a:xfrm>
            <a:off x="1009293" y="1930956"/>
            <a:ext cx="12611814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 a.*,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k.log_id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k.room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k.entry_time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k.exit_time</a:t>
            </a:r>
            <a:endParaRPr lang="en-US" sz="175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 alibis a LEFT JOIN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keycard_logs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k ON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a.employee_id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k.employee_id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AND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a.claim_time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BETWEEN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k.entry_time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and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k.exit_time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ORDER BY </a:t>
            </a:r>
            <a:r>
              <a:rPr lang="en-US" sz="175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alibi_id</a:t>
            </a:r>
            <a:r>
              <a:rPr lang="en-US" sz="175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;</a:t>
            </a:r>
            <a:endParaRPr lang="en-US" sz="1750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3B545172-3D1F-8918-316E-5737FE0B5ED7}"/>
              </a:ext>
            </a:extLst>
          </p:cNvPr>
          <p:cNvSpPr/>
          <p:nvPr/>
        </p:nvSpPr>
        <p:spPr>
          <a:xfrm>
            <a:off x="824271" y="5782152"/>
            <a:ext cx="11801712" cy="1866900"/>
          </a:xfrm>
          <a:prstGeom prst="roundRect">
            <a:avLst>
              <a:gd name="adj" fmla="val 7837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5B0ED618-C0E1-EFAA-F986-631719FEA6AA}"/>
              </a:ext>
            </a:extLst>
          </p:cNvPr>
          <p:cNvSpPr/>
          <p:nvPr/>
        </p:nvSpPr>
        <p:spPr>
          <a:xfrm>
            <a:off x="793790" y="5782152"/>
            <a:ext cx="121920" cy="1866900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96AE3FF4-FBCA-6F82-8932-FAB29B314C48}"/>
              </a:ext>
            </a:extLst>
          </p:cNvPr>
          <p:cNvSpPr/>
          <p:nvPr/>
        </p:nvSpPr>
        <p:spPr>
          <a:xfrm>
            <a:off x="1173005" y="6039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162EFA75-ADFC-CA3E-B0D5-E16BD9197A7C}"/>
              </a:ext>
            </a:extLst>
          </p:cNvPr>
          <p:cNvSpPr/>
          <p:nvPr/>
        </p:nvSpPr>
        <p:spPr>
          <a:xfrm>
            <a:off x="1173005" y="6529865"/>
            <a:ext cx="84526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</a:rPr>
              <a:t>Who claimed to be somewhere else but was not?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7456CE-1D36-165B-6764-D63C1CBA3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93" y="3427788"/>
            <a:ext cx="11898385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1204</Words>
  <Application>Microsoft Office PowerPoint</Application>
  <PresentationFormat>Custom</PresentationFormat>
  <Paragraphs>137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Consolas</vt:lpstr>
      <vt:lpstr>Wingdings</vt:lpstr>
      <vt:lpstr>Epilogue</vt:lpstr>
      <vt:lpstr>Arial</vt:lpstr>
      <vt:lpstr>Fraunces Medium</vt:lpstr>
      <vt:lpstr>Fraunces Light</vt:lpstr>
      <vt:lpstr>-apple-system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PRATIK MENDON</cp:lastModifiedBy>
  <cp:revision>9</cp:revision>
  <dcterms:created xsi:type="dcterms:W3CDTF">2025-11-28T09:19:19Z</dcterms:created>
  <dcterms:modified xsi:type="dcterms:W3CDTF">2025-11-28T11:10:08Z</dcterms:modified>
</cp:coreProperties>
</file>